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1" r:id="rId3"/>
    <p:sldId id="260" r:id="rId4"/>
    <p:sldId id="259" r:id="rId5"/>
    <p:sldId id="257" r:id="rId6"/>
    <p:sldId id="258" r:id="rId7"/>
    <p:sldId id="262" r:id="rId8"/>
    <p:sldId id="264" r:id="rId9"/>
    <p:sldId id="263" r:id="rId10"/>
    <p:sldId id="265" r:id="rId11"/>
    <p:sldId id="276" r:id="rId12"/>
    <p:sldId id="277" r:id="rId13"/>
    <p:sldId id="278" r:id="rId14"/>
    <p:sldId id="279" r:id="rId15"/>
    <p:sldId id="280" r:id="rId16"/>
    <p:sldId id="266" r:id="rId17"/>
    <p:sldId id="274" r:id="rId18"/>
    <p:sldId id="282" r:id="rId19"/>
    <p:sldId id="283" r:id="rId20"/>
    <p:sldId id="271" r:id="rId21"/>
    <p:sldId id="281" r:id="rId22"/>
    <p:sldId id="272" r:id="rId23"/>
    <p:sldId id="267" r:id="rId24"/>
    <p:sldId id="268" r:id="rId25"/>
    <p:sldId id="269" r:id="rId26"/>
    <p:sldId id="270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1A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20" autoAdjust="0"/>
    <p:restoredTop sz="94660"/>
  </p:normalViewPr>
  <p:slideViewPr>
    <p:cSldViewPr snapToGrid="0">
      <p:cViewPr varScale="1">
        <p:scale>
          <a:sx n="88" d="100"/>
          <a:sy n="88" d="100"/>
        </p:scale>
        <p:origin x="39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471923403940706E-2"/>
          <c:y val="3.8280074139362429E-2"/>
          <c:w val="0.94318065875568369"/>
          <c:h val="0.789325780574224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DME Given Away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6000"/>
                    <a:satMod val="100000"/>
                    <a:lumMod val="104000"/>
                  </a:schemeClr>
                </a:gs>
                <a:gs pos="78000">
                  <a:schemeClr val="accent1">
                    <a:shade val="100000"/>
                    <a:satMod val="110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>
              <a:bevelT w="25400" h="127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42</c:v>
                </c:pt>
                <c:pt idx="1">
                  <c:v>80</c:v>
                </c:pt>
                <c:pt idx="2">
                  <c:v>96</c:v>
                </c:pt>
                <c:pt idx="3">
                  <c:v>105</c:v>
                </c:pt>
                <c:pt idx="4">
                  <c:v>80</c:v>
                </c:pt>
                <c:pt idx="5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68-4347-B5B0-703F7E36CE8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Consumers Served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96000"/>
                    <a:satMod val="100000"/>
                    <a:lumMod val="104000"/>
                  </a:schemeClr>
                </a:gs>
                <a:gs pos="78000">
                  <a:schemeClr val="accent2">
                    <a:shade val="100000"/>
                    <a:satMod val="110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>
              <a:bevelT w="25400" h="127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  <c:pt idx="0">
                  <c:v>28</c:v>
                </c:pt>
                <c:pt idx="1">
                  <c:v>60</c:v>
                </c:pt>
                <c:pt idx="2">
                  <c:v>76</c:v>
                </c:pt>
                <c:pt idx="3">
                  <c:v>88</c:v>
                </c:pt>
                <c:pt idx="4">
                  <c:v>62</c:v>
                </c:pt>
                <c:pt idx="5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668-4347-B5B0-703F7E36CE8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Reuse I&amp;R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96000"/>
                    <a:satMod val="100000"/>
                    <a:lumMod val="104000"/>
                  </a:schemeClr>
                </a:gs>
                <a:gs pos="78000">
                  <a:schemeClr val="accent3">
                    <a:shade val="100000"/>
                    <a:satMod val="110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>
              <a:bevelT w="25400" h="127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Sheet1!$D$2:$D$7</c:f>
              <c:numCache>
                <c:formatCode>General</c:formatCode>
                <c:ptCount val="6"/>
                <c:pt idx="0">
                  <c:v>67</c:v>
                </c:pt>
                <c:pt idx="1">
                  <c:v>84</c:v>
                </c:pt>
                <c:pt idx="2">
                  <c:v>210</c:v>
                </c:pt>
                <c:pt idx="3">
                  <c:v>263</c:v>
                </c:pt>
                <c:pt idx="4">
                  <c:v>272</c:v>
                </c:pt>
                <c:pt idx="5">
                  <c:v>138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96-4F5F-B6B6-7AD51290957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19677744"/>
        <c:axId val="158525376"/>
      </c:barChart>
      <c:catAx>
        <c:axId val="219677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525376"/>
        <c:crosses val="autoZero"/>
        <c:auto val="1"/>
        <c:lblAlgn val="ctr"/>
        <c:lblOffset val="100"/>
        <c:noMultiLvlLbl val="0"/>
      </c:catAx>
      <c:valAx>
        <c:axId val="158525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9677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DME Given Away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6000"/>
                    <a:satMod val="100000"/>
                    <a:lumMod val="104000"/>
                  </a:schemeClr>
                </a:gs>
                <a:gs pos="78000">
                  <a:schemeClr val="accent1">
                    <a:shade val="100000"/>
                    <a:satMod val="110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>
              <a:bevelT w="25400" h="127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48</c:v>
                </c:pt>
                <c:pt idx="1">
                  <c:v>52</c:v>
                </c:pt>
                <c:pt idx="2">
                  <c:v>133</c:v>
                </c:pt>
                <c:pt idx="3">
                  <c:v>423</c:v>
                </c:pt>
                <c:pt idx="4">
                  <c:v>433</c:v>
                </c:pt>
                <c:pt idx="5">
                  <c:v>133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F5-4DA1-8E23-032EF8CAB88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Consumers Served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96000"/>
                    <a:satMod val="100000"/>
                    <a:lumMod val="104000"/>
                  </a:schemeClr>
                </a:gs>
                <a:gs pos="78000">
                  <a:schemeClr val="accent2">
                    <a:shade val="100000"/>
                    <a:satMod val="110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>
              <a:bevelT w="25400" h="127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  <c:pt idx="0">
                  <c:v>42</c:v>
                </c:pt>
                <c:pt idx="1">
                  <c:v>49</c:v>
                </c:pt>
                <c:pt idx="2">
                  <c:v>115</c:v>
                </c:pt>
                <c:pt idx="3">
                  <c:v>316</c:v>
                </c:pt>
                <c:pt idx="4">
                  <c:v>321</c:v>
                </c:pt>
                <c:pt idx="5">
                  <c:v>107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FF5-4DA1-8E23-032EF8CAB88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Reuse I&amp;R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96000"/>
                    <a:satMod val="100000"/>
                    <a:lumMod val="104000"/>
                  </a:schemeClr>
                </a:gs>
                <a:gs pos="78000">
                  <a:schemeClr val="accent3">
                    <a:shade val="100000"/>
                    <a:satMod val="110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>
              <a:bevelT w="25400" h="127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Sheet1!$D$2:$D$7</c:f>
              <c:numCache>
                <c:formatCode>General</c:formatCode>
                <c:ptCount val="6"/>
                <c:pt idx="0">
                  <c:v>51</c:v>
                </c:pt>
                <c:pt idx="1">
                  <c:v>62</c:v>
                </c:pt>
                <c:pt idx="2">
                  <c:v>219</c:v>
                </c:pt>
                <c:pt idx="3">
                  <c:v>436</c:v>
                </c:pt>
                <c:pt idx="4">
                  <c:v>481</c:v>
                </c:pt>
                <c:pt idx="5">
                  <c:v>237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23-4124-BA7B-7470C4B82DA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22120400"/>
        <c:axId val="222120792"/>
      </c:barChart>
      <c:catAx>
        <c:axId val="222120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2120792"/>
        <c:crosses val="autoZero"/>
        <c:auto val="1"/>
        <c:lblAlgn val="ctr"/>
        <c:lblOffset val="100"/>
        <c:noMultiLvlLbl val="0"/>
      </c:catAx>
      <c:valAx>
        <c:axId val="222120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2120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0.21567</cdr:x>
      <cdr:y>0.03235</cdr:y>
    </cdr:from>
    <cdr:to>
      <cdr:x>0.73592</cdr:x>
      <cdr:y>0.12702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33625" y="130175"/>
          <a:ext cx="5629275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6/17/2016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25" y="4223636"/>
            <a:ext cx="12191999" cy="1336614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Presented by</a:t>
            </a:r>
            <a:r>
              <a:rPr lang="en-US" dirty="0"/>
              <a:t>:  </a:t>
            </a:r>
            <a:endParaRPr lang="en-US" dirty="0" smtClean="0"/>
          </a:p>
          <a:p>
            <a:pPr algn="ctr"/>
            <a:r>
              <a:rPr lang="en-US" dirty="0" smtClean="0"/>
              <a:t>Eddie Lopez - Assistive </a:t>
            </a:r>
            <a:r>
              <a:rPr lang="en-US" dirty="0"/>
              <a:t>Technology </a:t>
            </a:r>
            <a:r>
              <a:rPr lang="en-US" dirty="0" smtClean="0"/>
              <a:t>Specialist</a:t>
            </a:r>
          </a:p>
          <a:p>
            <a:pPr algn="ctr"/>
            <a:r>
              <a:rPr lang="en-US" dirty="0" smtClean="0"/>
              <a:t>Deborah Uhl – Assistive Technology Coordinator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724" y="1344988"/>
            <a:ext cx="3162636" cy="18115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199646"/>
            <a:ext cx="12191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a </a:t>
            </a:r>
            <a:r>
              <a:rPr lang="en-US" sz="5400" dirty="0"/>
              <a:t>reuse program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01130" y="2336387"/>
            <a:ext cx="41665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of running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30725" y="1205281"/>
            <a:ext cx="16045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The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14953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3177" y="1524000"/>
            <a:ext cx="4417423" cy="1600200"/>
          </a:xfrm>
        </p:spPr>
        <p:txBody>
          <a:bodyPr/>
          <a:lstStyle/>
          <a:p>
            <a:pPr algn="ctr"/>
            <a:r>
              <a:rPr lang="en-US" dirty="0" err="1" smtClean="0"/>
              <a:t>Ilr’s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main storage unit</a:t>
            </a:r>
            <a:endParaRPr lang="en-US" dirty="0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612" y="744713"/>
            <a:ext cx="6510337" cy="4882752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317862" y="2727800"/>
            <a:ext cx="4548051" cy="916578"/>
          </a:xfrm>
        </p:spPr>
        <p:txBody>
          <a:bodyPr/>
          <a:lstStyle/>
          <a:p>
            <a:r>
              <a:rPr lang="en-US" dirty="0" smtClean="0"/>
              <a:t>Main Storage Unit is located in Concord, 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11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1896" y="194732"/>
            <a:ext cx="12192000" cy="1303867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Additional Storage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05694"/>
            <a:ext cx="3456432" cy="617320"/>
          </a:xfrm>
        </p:spPr>
        <p:txBody>
          <a:bodyPr>
            <a:noAutofit/>
          </a:bodyPr>
          <a:lstStyle/>
          <a:p>
            <a:pPr algn="ctr"/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Temporary Storage1</a:t>
            </a:r>
          </a:p>
          <a:p>
            <a:pPr algn="ctr"/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Office Storage Room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4368800" y="1704947"/>
            <a:ext cx="3456432" cy="6265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Temporary Storage 2</a:t>
            </a:r>
          </a:p>
          <a:p>
            <a:pPr marL="0" indent="0" algn="ctr">
              <a:buNone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My Office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6"/>
          <p:cNvSpPr txBox="1">
            <a:spLocks/>
          </p:cNvSpPr>
          <p:nvPr/>
        </p:nvSpPr>
        <p:spPr>
          <a:xfrm>
            <a:off x="8051800" y="1696480"/>
            <a:ext cx="3456432" cy="6265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Temporary Storage 3</a:t>
            </a:r>
          </a:p>
          <a:p>
            <a:pPr marL="0" indent="0" algn="ctr">
              <a:buNone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My Other Office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686349"/>
            <a:ext cx="3452548" cy="3314618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917" y="2686349"/>
            <a:ext cx="3458374" cy="3314617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977" y="2686348"/>
            <a:ext cx="3460221" cy="3314617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8890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/>
          <a:lstStyle/>
          <a:p>
            <a:pPr algn="ctr"/>
            <a:r>
              <a:rPr lang="en-US" dirty="0" smtClean="0"/>
              <a:t>Picking up donations</a:t>
            </a:r>
            <a:endParaRPr lang="en-US" dirty="0"/>
          </a:p>
        </p:txBody>
      </p:sp>
      <p:pic>
        <p:nvPicPr>
          <p:cNvPr id="5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863" y="717630"/>
            <a:ext cx="6752441" cy="5501054"/>
          </a:xfrm>
          <a:prstGeom prst="rect">
            <a:avLst/>
          </a:prstGeom>
          <a:ln>
            <a:solidFill>
              <a:srgbClr val="921A19"/>
            </a:solidFill>
          </a:ln>
        </p:spPr>
      </p:pic>
      <p:sp>
        <p:nvSpPr>
          <p:cNvPr id="6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685800" y="3124200"/>
            <a:ext cx="4114800" cy="124750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lnSpc>
                <a:spcPct val="200000"/>
              </a:lnSpc>
              <a:buNone/>
            </a:pPr>
            <a:r>
              <a:rPr lang="en-US" sz="1800" dirty="0" smtClean="0"/>
              <a:t>Members of the community call ILRSCC to donate DME’s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4220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422366"/>
            <a:ext cx="12192000" cy="805544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/>
              <a:t>Mechanic on duty</a:t>
            </a:r>
            <a:endParaRPr lang="en-US" sz="4800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463848" y="1746553"/>
            <a:ext cx="3900333" cy="828986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Mechanic </a:t>
            </a:r>
            <a:r>
              <a:rPr lang="en-US" dirty="0" smtClean="0">
                <a:solidFill>
                  <a:schemeClr val="tx1"/>
                </a:solidFill>
              </a:rPr>
              <a:t>Repairing 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   foot rest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4370741" y="1756954"/>
            <a:ext cx="3456432" cy="6265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Installing New Batteries for a PWC</a:t>
            </a:r>
            <a:endParaRPr lang="en-US" dirty="0"/>
          </a:p>
        </p:txBody>
      </p:sp>
      <p:sp>
        <p:nvSpPr>
          <p:cNvPr id="7" name="Text Placeholder 6"/>
          <p:cNvSpPr txBox="1">
            <a:spLocks/>
          </p:cNvSpPr>
          <p:nvPr/>
        </p:nvSpPr>
        <p:spPr>
          <a:xfrm>
            <a:off x="8049766" y="1752721"/>
            <a:ext cx="3456432" cy="6265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Fixing Back Support for a Manual Chair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45" y="2512180"/>
            <a:ext cx="3452548" cy="3314619"/>
          </a:xfrm>
          <a:prstGeom prst="rect">
            <a:avLst/>
          </a:prstGeom>
          <a:ln>
            <a:solidFill>
              <a:srgbClr val="921A19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862" y="2512180"/>
            <a:ext cx="3456432" cy="3314619"/>
          </a:xfrm>
          <a:prstGeom prst="rect">
            <a:avLst/>
          </a:prstGeom>
          <a:ln>
            <a:solidFill>
              <a:srgbClr val="921A19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411" y="2512180"/>
            <a:ext cx="3458281" cy="3314619"/>
          </a:xfrm>
          <a:prstGeom prst="rect">
            <a:avLst/>
          </a:prstGeom>
          <a:ln>
            <a:solidFill>
              <a:srgbClr val="921A19"/>
            </a:solidFill>
          </a:ln>
        </p:spPr>
      </p:pic>
    </p:spTree>
    <p:extLst>
      <p:ext uri="{BB962C8B-B14F-4D97-AF65-F5344CB8AC3E}">
        <p14:creationId xmlns:p14="http://schemas.microsoft.com/office/powerpoint/2010/main" val="136878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181" y="146065"/>
            <a:ext cx="12192000" cy="1293028"/>
          </a:xfrm>
        </p:spPr>
        <p:txBody>
          <a:bodyPr/>
          <a:lstStyle/>
          <a:p>
            <a:pPr algn="ctr"/>
            <a:r>
              <a:rPr lang="en-US" dirty="0" smtClean="0"/>
              <a:t>Some </a:t>
            </a:r>
            <a:r>
              <a:rPr lang="en-US" dirty="0" err="1" smtClean="0"/>
              <a:t>Ilr’s</a:t>
            </a:r>
            <a:r>
              <a:rPr lang="en-US" dirty="0" smtClean="0"/>
              <a:t> Happy consumers </a:t>
            </a:r>
            <a:endParaRPr lang="en-US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05831"/>
            <a:ext cx="5334000" cy="4000500"/>
          </a:xfrm>
          <a:prstGeom prst="rect">
            <a:avLst/>
          </a:prstGeom>
          <a:ln>
            <a:solidFill>
              <a:srgbClr val="921A19"/>
            </a:solidFill>
          </a:ln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033" y="2205831"/>
            <a:ext cx="5334000" cy="4000500"/>
          </a:xfrm>
          <a:prstGeom prst="rect">
            <a:avLst/>
          </a:prstGeom>
          <a:ln>
            <a:solidFill>
              <a:srgbClr val="921A19"/>
            </a:solidFill>
          </a:ln>
        </p:spPr>
      </p:pic>
      <p:sp>
        <p:nvSpPr>
          <p:cNvPr id="7" name="5-Point Star 6"/>
          <p:cNvSpPr/>
          <p:nvPr/>
        </p:nvSpPr>
        <p:spPr>
          <a:xfrm>
            <a:off x="3213462" y="2690948"/>
            <a:ext cx="600892" cy="5486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8573587" y="3069771"/>
            <a:ext cx="600892" cy="5486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9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72189"/>
            <a:ext cx="12192000" cy="1293028"/>
          </a:xfrm>
        </p:spPr>
        <p:txBody>
          <a:bodyPr/>
          <a:lstStyle/>
          <a:p>
            <a:pPr algn="ctr"/>
            <a:r>
              <a:rPr lang="en-US" dirty="0" smtClean="0"/>
              <a:t>More </a:t>
            </a:r>
            <a:r>
              <a:rPr lang="en-US" dirty="0" err="1" smtClean="0"/>
              <a:t>ilr’s</a:t>
            </a:r>
            <a:r>
              <a:rPr lang="en-US" dirty="0" smtClean="0"/>
              <a:t> happy consumers</a:t>
            </a:r>
            <a:endParaRPr lang="en-US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023" y="2080146"/>
            <a:ext cx="4739640" cy="3554730"/>
          </a:xfrm>
          <a:prstGeom prst="rect">
            <a:avLst/>
          </a:prstGeom>
          <a:ln>
            <a:solidFill>
              <a:srgbClr val="921A19"/>
            </a:solidFill>
          </a:ln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546" y="1794418"/>
            <a:ext cx="3262957" cy="4126185"/>
          </a:xfrm>
          <a:prstGeom prst="rect">
            <a:avLst/>
          </a:prstGeom>
          <a:ln>
            <a:solidFill>
              <a:srgbClr val="921A19"/>
            </a:solidFill>
          </a:ln>
        </p:spPr>
      </p:pic>
      <p:sp>
        <p:nvSpPr>
          <p:cNvPr id="7" name="5-Point Star 6"/>
          <p:cNvSpPr/>
          <p:nvPr/>
        </p:nvSpPr>
        <p:spPr>
          <a:xfrm>
            <a:off x="3312524" y="2229394"/>
            <a:ext cx="600892" cy="5486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8840578" y="3178628"/>
            <a:ext cx="600892" cy="5486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69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50" y="257176"/>
            <a:ext cx="10820400" cy="851789"/>
          </a:xfrm>
        </p:spPr>
        <p:txBody>
          <a:bodyPr/>
          <a:lstStyle/>
          <a:p>
            <a:pPr algn="ctr"/>
            <a:r>
              <a:rPr lang="en-US" dirty="0" smtClean="0"/>
              <a:t>DAC’s </a:t>
            </a:r>
            <a:r>
              <a:rPr lang="en-US" dirty="0" err="1" smtClean="0"/>
              <a:t>dme</a:t>
            </a:r>
            <a:r>
              <a:rPr lang="en-US" dirty="0" smtClean="0"/>
              <a:t> storage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488" y="1644152"/>
            <a:ext cx="3976060" cy="2238374"/>
          </a:xfrm>
          <a:prstGeom prst="rect">
            <a:avLst/>
          </a:prstGeom>
          <a:effectLst>
            <a:outerShdw blurRad="50800" dist="50800" dir="15180000" algn="ctr" rotWithShape="0">
              <a:srgbClr val="921A19"/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940" y="3044207"/>
            <a:ext cx="3976060" cy="2238375"/>
          </a:xfrm>
          <a:prstGeom prst="rect">
            <a:avLst/>
          </a:prstGeom>
          <a:effectLst>
            <a:outerShdw blurRad="50800" dist="50800" dir="15180000" algn="ctr" rotWithShape="0">
              <a:srgbClr val="921A19"/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64" y="3044208"/>
            <a:ext cx="3976060" cy="2238374"/>
          </a:xfrm>
          <a:prstGeom prst="rect">
            <a:avLst/>
          </a:prstGeom>
          <a:effectLst>
            <a:outerShdw blurRad="50800" dist="50800" dir="15180000" algn="ctr" rotWithShape="0">
              <a:srgbClr val="921A19"/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-10964" y="2351362"/>
            <a:ext cx="3976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Weekly Drop Off  </a:t>
            </a:r>
          </a:p>
          <a:p>
            <a:pPr algn="ctr"/>
            <a:r>
              <a:rPr lang="en-US" dirty="0" smtClean="0"/>
              <a:t>aka Conference Room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102488" y="1239339"/>
            <a:ext cx="3976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10x30 Storage Unit Front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226905" y="2602366"/>
            <a:ext cx="3976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10x30 Storage Unit Back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72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400" cy="648548"/>
          </a:xfrm>
        </p:spPr>
        <p:txBody>
          <a:bodyPr/>
          <a:lstStyle/>
          <a:p>
            <a:pPr algn="ctr"/>
            <a:r>
              <a:rPr lang="en-US" dirty="0" smtClean="0"/>
              <a:t>DAC’s </a:t>
            </a:r>
            <a:r>
              <a:rPr lang="en-US" dirty="0" err="1" smtClean="0"/>
              <a:t>dme</a:t>
            </a:r>
            <a:r>
              <a:rPr lang="en-US" dirty="0" smtClean="0"/>
              <a:t> reuse vehicles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738054" y="4345563"/>
            <a:ext cx="4539343" cy="470022"/>
          </a:xfrm>
        </p:spPr>
        <p:txBody>
          <a:bodyPr/>
          <a:lstStyle/>
          <a:p>
            <a:pPr algn="ctr"/>
            <a:r>
              <a:rPr lang="en-US" dirty="0" smtClean="0"/>
              <a:t>2004 GMC Savanah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9" t="10631" r="38974" b="54153"/>
          <a:stretch/>
        </p:blipFill>
        <p:spPr bwMode="auto">
          <a:xfrm>
            <a:off x="755468" y="1706873"/>
            <a:ext cx="4539343" cy="2629988"/>
          </a:xfrm>
          <a:prstGeom prst="rect">
            <a:avLst/>
          </a:prstGeom>
          <a:solidFill>
            <a:srgbClr val="921A19"/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6690363" y="4345563"/>
            <a:ext cx="4539343" cy="470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2011 Dodge Caravan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359" y="1706873"/>
            <a:ext cx="4539343" cy="2629988"/>
          </a:xfrm>
          <a:prstGeom prst="rect">
            <a:avLst/>
          </a:prstGeom>
          <a:ln>
            <a:solidFill>
              <a:srgbClr val="921A19"/>
            </a:solidFill>
          </a:ln>
        </p:spPr>
      </p:pic>
    </p:spTree>
    <p:extLst>
      <p:ext uri="{BB962C8B-B14F-4D97-AF65-F5344CB8AC3E}">
        <p14:creationId xmlns:p14="http://schemas.microsoft.com/office/powerpoint/2010/main" val="174008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6813"/>
            <a:ext cx="12192000" cy="1040433"/>
          </a:xfrm>
        </p:spPr>
        <p:txBody>
          <a:bodyPr/>
          <a:lstStyle/>
          <a:p>
            <a:pPr algn="ctr"/>
            <a:r>
              <a:rPr lang="en-US" dirty="0" smtClean="0"/>
              <a:t>Some DAC’s Reuse Consumers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387" y="1715589"/>
            <a:ext cx="2356349" cy="4189064"/>
          </a:xfrm>
          <a:prstGeom prst="rect">
            <a:avLst/>
          </a:prstGeom>
          <a:ln>
            <a:solidFill>
              <a:srgbClr val="921A19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79" y="1715589"/>
            <a:ext cx="2356349" cy="4189064"/>
          </a:xfrm>
          <a:prstGeom prst="rect">
            <a:avLst/>
          </a:prstGeom>
          <a:ln>
            <a:solidFill>
              <a:srgbClr val="921A19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09303" y="2332793"/>
            <a:ext cx="22816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Consumer received a power wheelchair and ADA Van from Reuse Program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653451" y="2332793"/>
            <a:ext cx="22816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Consumer received a power wheelchair from Reuse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05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2607"/>
            <a:ext cx="12192000" cy="1049141"/>
          </a:xfrm>
        </p:spPr>
        <p:txBody>
          <a:bodyPr/>
          <a:lstStyle/>
          <a:p>
            <a:pPr algn="ctr"/>
            <a:r>
              <a:rPr lang="en-US" dirty="0" smtClean="0"/>
              <a:t>Some More reuse consumers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3" r="9718"/>
          <a:stretch/>
        </p:blipFill>
        <p:spPr>
          <a:xfrm>
            <a:off x="1550125" y="2217994"/>
            <a:ext cx="4066903" cy="2732830"/>
          </a:xfrm>
          <a:prstGeom prst="rect">
            <a:avLst/>
          </a:prstGeom>
          <a:ln>
            <a:solidFill>
              <a:srgbClr val="921A19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690" y="1733006"/>
            <a:ext cx="2432141" cy="4323806"/>
          </a:xfrm>
          <a:prstGeom prst="rect">
            <a:avLst/>
          </a:prstGeom>
          <a:ln>
            <a:solidFill>
              <a:srgbClr val="921A19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56754" y="2342606"/>
            <a:ext cx="13933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Consumer received a walker from Reuse Program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061122" y="2342606"/>
            <a:ext cx="14603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Consumer received a scooter from Reuse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7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0" y="3373088"/>
            <a:ext cx="12192000" cy="999067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/>
              <a:t>Independent Living Resources </a:t>
            </a:r>
            <a:r>
              <a:rPr lang="en-US" dirty="0" smtClean="0"/>
              <a:t>(</a:t>
            </a:r>
            <a:r>
              <a:rPr lang="en-US" dirty="0"/>
              <a:t>ILR</a:t>
            </a:r>
            <a:r>
              <a:rPr lang="en-US" dirty="0" smtClean="0"/>
              <a:t>)</a:t>
            </a:r>
          </a:p>
          <a:p>
            <a:pPr algn="ctr"/>
            <a:r>
              <a:rPr lang="en-US" dirty="0"/>
              <a:t>Offices in Concord, Antioch, and </a:t>
            </a:r>
            <a:r>
              <a:rPr lang="en-US" dirty="0" smtClean="0"/>
              <a:t>Fairfield</a:t>
            </a:r>
          </a:p>
          <a:p>
            <a:pPr algn="ctr"/>
            <a:r>
              <a:rPr lang="en-US" dirty="0" smtClean="0"/>
              <a:t>Serving Solano and Contra Costa Counties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318" y="362309"/>
            <a:ext cx="6090230" cy="264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43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1803405"/>
            <a:ext cx="12192000" cy="1825096"/>
          </a:xfrm>
        </p:spPr>
        <p:txBody>
          <a:bodyPr/>
          <a:lstStyle/>
          <a:p>
            <a:pPr algn="ctr"/>
            <a:r>
              <a:rPr lang="en-US" dirty="0" smtClean="0"/>
              <a:t>Outreach and networking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73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902" y="1365370"/>
            <a:ext cx="3123171" cy="20821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09" y="1472572"/>
            <a:ext cx="2549392" cy="25493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511" y="1131348"/>
            <a:ext cx="3048000" cy="24719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4251" y="3837298"/>
            <a:ext cx="2447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Places to Go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86902" y="3837298"/>
            <a:ext cx="2447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Contacts to Make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39956" y="3837298"/>
            <a:ext cx="2447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Meetings to Attend </a:t>
            </a:r>
          </a:p>
        </p:txBody>
      </p:sp>
      <p:pic>
        <p:nvPicPr>
          <p:cNvPr id="1028" name="Picture 4" descr="http://freeiconbox.com/icon/256/882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803" y="1439456"/>
            <a:ext cx="2089734" cy="208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freeiconbox.com/icon/256/882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111" y="1439456"/>
            <a:ext cx="2089734" cy="208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charbase.com/images/glyph/6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501" y="4291323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665537" y="4806576"/>
            <a:ext cx="66331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Successful    </a:t>
            </a:r>
          </a:p>
          <a:p>
            <a:pPr algn="ctr"/>
            <a:r>
              <a:rPr lang="en-US" sz="3200" dirty="0" smtClean="0"/>
              <a:t>Collaboration </a:t>
            </a:r>
            <a:r>
              <a:rPr lang="en-US" sz="3200" dirty="0"/>
              <a:t>and Networking</a:t>
            </a:r>
            <a:br>
              <a:rPr lang="en-US" sz="3200" dirty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6845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half" idx="15"/>
          </p:nvPr>
        </p:nvSpPr>
        <p:spPr>
          <a:xfrm>
            <a:off x="685799" y="2065866"/>
            <a:ext cx="3456432" cy="4152831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Hospitals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Retirement Communities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Rehabilitation Centers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Thrift Stores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Senior Centers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American Legion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Veterans Home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Lyons Club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School </a:t>
            </a:r>
            <a:r>
              <a:rPr lang="en-US" dirty="0"/>
              <a:t>Districts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Rancheria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Veterans Stand Down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Homeless Shelters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16"/>
          </p:nvPr>
        </p:nvSpPr>
        <p:spPr>
          <a:xfrm>
            <a:off x="4366858" y="2065866"/>
            <a:ext cx="3456432" cy="415281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Disable and Senior Coalitions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Resource Fairs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Service Providers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County Agencies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Other </a:t>
            </a:r>
            <a:r>
              <a:rPr lang="en-US" dirty="0"/>
              <a:t>Nonprofit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Vendors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Charity </a:t>
            </a:r>
            <a:r>
              <a:rPr lang="en-US" dirty="0" smtClean="0"/>
              <a:t>Organizations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Health Fairs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Community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17"/>
          </p:nvPr>
        </p:nvSpPr>
        <p:spPr>
          <a:xfrm>
            <a:off x="8051801" y="2065866"/>
            <a:ext cx="3456432" cy="4152831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Fliers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Letters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Phone Calls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Facebook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Website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Postcards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PSA’s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Fundraisers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Radio Interviews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926" y="1303865"/>
            <a:ext cx="12192000" cy="76200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Collaboration and Networking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14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future of our </a:t>
            </a:r>
            <a:r>
              <a:rPr lang="en-US" dirty="0" err="1" smtClean="0"/>
              <a:t>dme</a:t>
            </a:r>
            <a:r>
              <a:rPr lang="en-US" dirty="0" smtClean="0"/>
              <a:t>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20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4373"/>
            <a:ext cx="12192000" cy="1107970"/>
          </a:xfrm>
        </p:spPr>
        <p:txBody>
          <a:bodyPr/>
          <a:lstStyle/>
          <a:p>
            <a:pPr algn="ctr"/>
            <a:r>
              <a:rPr lang="en-US" dirty="0" err="1" smtClean="0"/>
              <a:t>Ilr’s</a:t>
            </a:r>
            <a:r>
              <a:rPr lang="en-US" dirty="0" smtClean="0"/>
              <a:t> 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Reuse program will continue to provide exceptional services to the Disabled and Seniors of the </a:t>
            </a:r>
            <a:r>
              <a:rPr lang="en-US" dirty="0" smtClean="0"/>
              <a:t>community</a:t>
            </a:r>
          </a:p>
          <a:p>
            <a:endParaRPr lang="en-US" dirty="0"/>
          </a:p>
          <a:p>
            <a:r>
              <a:rPr lang="en-US" dirty="0"/>
              <a:t>Will continue to seek funding to support the Reuse </a:t>
            </a:r>
            <a:r>
              <a:rPr lang="en-US" dirty="0" smtClean="0"/>
              <a:t>program</a:t>
            </a:r>
          </a:p>
          <a:p>
            <a:endParaRPr lang="en-US" dirty="0"/>
          </a:p>
          <a:p>
            <a:r>
              <a:rPr lang="en-US" dirty="0"/>
              <a:t>Will keep association and collaboration with agencies and organizations from the community across the county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27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4373"/>
            <a:ext cx="12192000" cy="1186347"/>
          </a:xfrm>
        </p:spPr>
        <p:txBody>
          <a:bodyPr/>
          <a:lstStyle/>
          <a:p>
            <a:pPr algn="ctr"/>
            <a:r>
              <a:rPr lang="en-US" dirty="0" err="1" smtClean="0"/>
              <a:t>Dac’s</a:t>
            </a:r>
            <a:r>
              <a:rPr lang="en-US" dirty="0" smtClean="0"/>
              <a:t> 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find funding to hire a part time DME Reuse Assistant</a:t>
            </a:r>
          </a:p>
          <a:p>
            <a:endParaRPr lang="en-US" dirty="0" smtClean="0"/>
          </a:p>
          <a:p>
            <a:r>
              <a:rPr lang="en-US" dirty="0" smtClean="0"/>
              <a:t>Expand storage unit and install HUB Scrub on location</a:t>
            </a:r>
          </a:p>
          <a:p>
            <a:endParaRPr lang="en-US" dirty="0" smtClean="0"/>
          </a:p>
          <a:p>
            <a:r>
              <a:rPr lang="en-US" dirty="0" smtClean="0"/>
              <a:t>Create a repair shop that is equipped with needed tools</a:t>
            </a:r>
          </a:p>
          <a:p>
            <a:endParaRPr lang="en-US" dirty="0" smtClean="0"/>
          </a:p>
          <a:p>
            <a:r>
              <a:rPr lang="en-US" dirty="0" smtClean="0"/>
              <a:t>Expand more services to other counties regularly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23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1803405"/>
            <a:ext cx="12192000" cy="1825096"/>
          </a:xfrm>
        </p:spPr>
        <p:txBody>
          <a:bodyPr/>
          <a:lstStyle/>
          <a:p>
            <a:pPr algn="ctr"/>
            <a:r>
              <a:rPr lang="en-US" dirty="0" smtClean="0"/>
              <a:t>Questions and answers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96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0" y="3105667"/>
            <a:ext cx="12192000" cy="1457704"/>
          </a:xfrm>
        </p:spPr>
        <p:txBody>
          <a:bodyPr/>
          <a:lstStyle/>
          <a:p>
            <a:pPr algn="ctr"/>
            <a:r>
              <a:rPr lang="en-US" dirty="0" smtClean="0"/>
              <a:t>	</a:t>
            </a:r>
            <a:r>
              <a:rPr lang="en-US" sz="1800" dirty="0" smtClean="0"/>
              <a:t>Disability Action Center (DAC)</a:t>
            </a:r>
          </a:p>
          <a:p>
            <a:pPr algn="ctr"/>
            <a:r>
              <a:rPr lang="en-US" sz="1800" dirty="0"/>
              <a:t>	</a:t>
            </a:r>
            <a:r>
              <a:rPr lang="en-US" sz="1800" dirty="0" smtClean="0"/>
              <a:t>Offices in Redding and Chico</a:t>
            </a:r>
          </a:p>
          <a:p>
            <a:pPr algn="ctr"/>
            <a:r>
              <a:rPr lang="en-US" sz="1800" dirty="0"/>
              <a:t>	</a:t>
            </a:r>
            <a:r>
              <a:rPr lang="en-US" sz="1800" dirty="0" smtClean="0"/>
              <a:t>Serving Shasta, Modoc, Siskiyou, Lassen, Butte, Tehama, Glenn, and Plumas counties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205" y="416273"/>
            <a:ext cx="2295590" cy="268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80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371600" y="1803404"/>
            <a:ext cx="9448800" cy="22682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History of </a:t>
            </a:r>
            <a:br>
              <a:rPr lang="en-US" dirty="0" smtClean="0"/>
            </a:br>
            <a:r>
              <a:rPr lang="en-US" dirty="0" err="1" smtClean="0"/>
              <a:t>Ilr’s</a:t>
            </a:r>
            <a:r>
              <a:rPr lang="en-US" dirty="0" smtClean="0"/>
              <a:t> and DAC’s </a:t>
            </a:r>
            <a:br>
              <a:rPr lang="en-US" dirty="0" smtClean="0"/>
            </a:br>
            <a:r>
              <a:rPr lang="en-US" dirty="0" smtClean="0"/>
              <a:t>Reuse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02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2370"/>
            <a:ext cx="10820400" cy="543464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dirty="0"/>
              <a:t>There is more to DME Reuse than one can imagine. 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You </a:t>
            </a:r>
            <a:r>
              <a:rPr lang="en-US" dirty="0"/>
              <a:t>have to be able to wear many </a:t>
            </a:r>
            <a:r>
              <a:rPr lang="en-US" dirty="0" smtClean="0"/>
              <a:t>hats.</a:t>
            </a:r>
          </a:p>
          <a:p>
            <a:pPr marL="0" indent="0" algn="ctr">
              <a:buNone/>
            </a:pPr>
            <a:endParaRPr lang="en-US" dirty="0" smtClean="0"/>
          </a:p>
          <a:p>
            <a:r>
              <a:rPr lang="en-US" dirty="0" smtClean="0"/>
              <a:t>Pick-up </a:t>
            </a:r>
            <a:r>
              <a:rPr lang="en-US" dirty="0"/>
              <a:t>and </a:t>
            </a:r>
            <a:r>
              <a:rPr lang="en-US" dirty="0" smtClean="0"/>
              <a:t>delivery of DME</a:t>
            </a:r>
          </a:p>
          <a:p>
            <a:r>
              <a:rPr lang="en-US" dirty="0" smtClean="0"/>
              <a:t>Mechanic and repair person</a:t>
            </a:r>
          </a:p>
          <a:p>
            <a:r>
              <a:rPr lang="en-US" dirty="0" smtClean="0"/>
              <a:t>Problem solver/troubleshooter of DME</a:t>
            </a:r>
          </a:p>
          <a:p>
            <a:r>
              <a:rPr lang="en-US" dirty="0" smtClean="0"/>
              <a:t>Cleaner and sanitizer</a:t>
            </a:r>
          </a:p>
          <a:p>
            <a:r>
              <a:rPr lang="en-US" dirty="0"/>
              <a:t>Preservation and </a:t>
            </a:r>
            <a:r>
              <a:rPr lang="en-US" dirty="0" smtClean="0"/>
              <a:t>Maintenance</a:t>
            </a:r>
          </a:p>
          <a:p>
            <a:r>
              <a:rPr lang="en-US" dirty="0" smtClean="0"/>
              <a:t>Logistics organizer</a:t>
            </a:r>
          </a:p>
          <a:p>
            <a:r>
              <a:rPr lang="en-US" dirty="0"/>
              <a:t>Service provider </a:t>
            </a:r>
            <a:r>
              <a:rPr lang="en-US" dirty="0" smtClean="0"/>
              <a:t>and </a:t>
            </a:r>
            <a:r>
              <a:rPr lang="en-US" dirty="0"/>
              <a:t>net </a:t>
            </a:r>
            <a:r>
              <a:rPr lang="en-US" dirty="0" smtClean="0"/>
              <a:t>worker</a:t>
            </a:r>
          </a:p>
          <a:p>
            <a:r>
              <a:rPr lang="en-US" dirty="0"/>
              <a:t>Mobility and </a:t>
            </a:r>
            <a:r>
              <a:rPr lang="en-US" dirty="0" smtClean="0"/>
              <a:t>Training</a:t>
            </a:r>
          </a:p>
          <a:p>
            <a:r>
              <a:rPr lang="en-US" dirty="0" smtClean="0"/>
              <a:t>Fundraiser and </a:t>
            </a:r>
            <a:r>
              <a:rPr lang="en-US" dirty="0"/>
              <a:t>grant </a:t>
            </a:r>
            <a:r>
              <a:rPr lang="en-US" dirty="0" smtClean="0"/>
              <a:t>writer</a:t>
            </a:r>
          </a:p>
          <a:p>
            <a:r>
              <a:rPr lang="en-US" dirty="0" smtClean="0"/>
              <a:t>Data entry and inventory </a:t>
            </a:r>
          </a:p>
          <a:p>
            <a:r>
              <a:rPr lang="en-US" dirty="0"/>
              <a:t>Information and Referral</a:t>
            </a:r>
          </a:p>
          <a:p>
            <a:r>
              <a:rPr lang="en-US" dirty="0"/>
              <a:t>Product and Equipment Research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15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2185516"/>
            <a:ext cx="10820400" cy="4111766"/>
          </a:xfrm>
        </p:spPr>
        <p:txBody>
          <a:bodyPr/>
          <a:lstStyle/>
          <a:p>
            <a:r>
              <a:rPr lang="en-US" dirty="0"/>
              <a:t>•	</a:t>
            </a:r>
            <a:r>
              <a:rPr lang="en-US" cap="none" dirty="0" smtClean="0"/>
              <a:t>Helping the environment</a:t>
            </a:r>
            <a:br>
              <a:rPr lang="en-US" cap="none" dirty="0" smtClean="0"/>
            </a:br>
            <a:r>
              <a:rPr lang="en-US" cap="none" dirty="0" smtClean="0"/>
              <a:t>•	Saving resources of government agencies</a:t>
            </a:r>
            <a:br>
              <a:rPr lang="en-US" cap="none" dirty="0" smtClean="0"/>
            </a:br>
            <a:r>
              <a:rPr lang="en-US" cap="none" dirty="0" smtClean="0"/>
              <a:t>•	Impacting landfills reusing DME</a:t>
            </a:r>
            <a:br>
              <a:rPr lang="en-US" cap="none" dirty="0" smtClean="0"/>
            </a:br>
            <a:r>
              <a:rPr lang="en-US" cap="none" dirty="0" smtClean="0"/>
              <a:t>•	Helping the local community</a:t>
            </a:r>
            <a:br>
              <a:rPr lang="en-US" cap="none" dirty="0" smtClean="0"/>
            </a:br>
            <a:r>
              <a:rPr lang="en-US" cap="none" dirty="0" smtClean="0"/>
              <a:t>•	Positive impact on health care costs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	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3624" y="164063"/>
            <a:ext cx="2897071" cy="226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74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How our reuse programs have evolved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60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57942"/>
            <a:ext cx="12192000" cy="62701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Independent Living Resources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1021250"/>
              </p:ext>
            </p:extLst>
          </p:nvPr>
        </p:nvGraphicFramePr>
        <p:xfrm>
          <a:off x="685800" y="2193925"/>
          <a:ext cx="10820400" cy="4024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141781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Estimated current value (MSRP)of DME distributed from 2011 to </a:t>
            </a:r>
            <a:r>
              <a:rPr lang="en-US" sz="2400" dirty="0" smtClean="0"/>
              <a:t>2016</a:t>
            </a:r>
          </a:p>
          <a:p>
            <a:pPr algn="ctr"/>
            <a:r>
              <a:rPr lang="en-US" sz="2400" dirty="0" smtClean="0"/>
              <a:t>$230,000.00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9479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09575"/>
            <a:ext cx="12192000" cy="2057401"/>
          </a:xfrm>
        </p:spPr>
        <p:txBody>
          <a:bodyPr/>
          <a:lstStyle/>
          <a:p>
            <a:pPr algn="ctr"/>
            <a:r>
              <a:rPr lang="en-US" dirty="0" smtClean="0"/>
              <a:t>Disability Action Center</a:t>
            </a:r>
            <a:br>
              <a:rPr lang="en-US" dirty="0" smtClean="0"/>
            </a:br>
            <a:r>
              <a:rPr lang="en-US" sz="2400" cap="none" dirty="0" smtClean="0"/>
              <a:t>DME Reuse Services Provided</a:t>
            </a:r>
            <a:r>
              <a:rPr lang="en-US" sz="800" cap="none" dirty="0" smtClean="0"/>
              <a:t/>
            </a:r>
            <a:br>
              <a:rPr lang="en-US" sz="800" cap="none" dirty="0" smtClean="0"/>
            </a:br>
            <a:r>
              <a:rPr lang="en-US" sz="2400" cap="none" dirty="0"/>
              <a:t/>
            </a:r>
            <a:br>
              <a:rPr lang="en-US" sz="2400" cap="none" dirty="0"/>
            </a:br>
            <a:r>
              <a:rPr lang="en-US" sz="2400" cap="none" dirty="0" smtClean="0"/>
              <a:t>Estimated current value </a:t>
            </a:r>
            <a:r>
              <a:rPr lang="en-US" sz="2400" cap="none" dirty="0"/>
              <a:t>(</a:t>
            </a:r>
            <a:r>
              <a:rPr lang="en-US" sz="2400" cap="none" dirty="0" smtClean="0"/>
              <a:t>MSRP)of DME distributed from 2011 to 2016</a:t>
            </a:r>
            <a:br>
              <a:rPr lang="en-US" sz="2400" cap="none" dirty="0" smtClean="0"/>
            </a:br>
            <a:r>
              <a:rPr lang="en-US" sz="2400" cap="none" dirty="0" smtClean="0"/>
              <a:t>$459,201.00</a:t>
            </a:r>
            <a:endParaRPr lang="en-US" sz="2400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2706469"/>
              </p:ext>
            </p:extLst>
          </p:nvPr>
        </p:nvGraphicFramePr>
        <p:xfrm>
          <a:off x="685800" y="2470150"/>
          <a:ext cx="10820400" cy="4024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1604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1232</TotalTime>
  <Words>434</Words>
  <Application>Microsoft Office PowerPoint</Application>
  <PresentationFormat>Widescreen</PresentationFormat>
  <Paragraphs>119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Century Gothic</vt:lpstr>
      <vt:lpstr>Times New Roman</vt:lpstr>
      <vt:lpstr>Vapor Trail</vt:lpstr>
      <vt:lpstr>PowerPoint Presentation</vt:lpstr>
      <vt:lpstr>PowerPoint Presentation</vt:lpstr>
      <vt:lpstr>PowerPoint Presentation</vt:lpstr>
      <vt:lpstr>History of  Ilr’s and DAC’s  Reuse Program</vt:lpstr>
      <vt:lpstr>PowerPoint Presentation</vt:lpstr>
      <vt:lpstr>• Helping the environment • Saving resources of government agencies • Impacting landfills reusing DME • Helping the local community • Positive impact on health care costs   </vt:lpstr>
      <vt:lpstr>How our reuse programs have evolved</vt:lpstr>
      <vt:lpstr>Independent Living Resources </vt:lpstr>
      <vt:lpstr>Disability Action Center DME Reuse Services Provided  Estimated current value (MSRP)of DME distributed from 2011 to 2016 $459,201.00</vt:lpstr>
      <vt:lpstr>Ilr’s  main storage unit</vt:lpstr>
      <vt:lpstr>Additional Storage</vt:lpstr>
      <vt:lpstr>Picking up donations</vt:lpstr>
      <vt:lpstr>Mechanic on duty</vt:lpstr>
      <vt:lpstr>Some Ilr’s Happy consumers </vt:lpstr>
      <vt:lpstr>More ilr’s happy consumers</vt:lpstr>
      <vt:lpstr>DAC’s dme storage</vt:lpstr>
      <vt:lpstr>DAC’s dme reuse vehicles </vt:lpstr>
      <vt:lpstr>Some DAC’s Reuse Consumers</vt:lpstr>
      <vt:lpstr>Some More reuse consumers</vt:lpstr>
      <vt:lpstr>Outreach and networking</vt:lpstr>
      <vt:lpstr>PowerPoint Presentation</vt:lpstr>
      <vt:lpstr>Collaboration and Networking </vt:lpstr>
      <vt:lpstr>The future of our dme program</vt:lpstr>
      <vt:lpstr>Ilr’s future</vt:lpstr>
      <vt:lpstr>Dac’s future</vt:lpstr>
      <vt:lpstr>Questions and answers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   of running a reuse program”</dc:title>
  <dc:creator>Deborah Uhl</dc:creator>
  <cp:lastModifiedBy>Deborah Uhl</cp:lastModifiedBy>
  <cp:revision>67</cp:revision>
  <dcterms:created xsi:type="dcterms:W3CDTF">2016-06-01T15:48:07Z</dcterms:created>
  <dcterms:modified xsi:type="dcterms:W3CDTF">2016-06-17T18:30:12Z</dcterms:modified>
</cp:coreProperties>
</file>